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56" r:id="rId6"/>
    <p:sldId id="270" r:id="rId7"/>
    <p:sldId id="272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Fördelning </a:t>
            </a:r>
            <a:r>
              <a:rPr lang="sv-SE"/>
              <a:t>kostnader budget 2024</a:t>
            </a:r>
          </a:p>
          <a:p>
            <a:pPr>
              <a:defRPr/>
            </a:pP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kostnad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44-44AB-A8BB-5120A4F630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44-44AB-A8BB-5120A4F630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44-44AB-A8BB-5120A4F630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44-44AB-A8BB-5120A4F630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44-44AB-A8BB-5120A4F630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44-44AB-A8BB-5120A4F6303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D44-44AB-A8BB-5120A4F6303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D44-44AB-A8BB-5120A4F6303B}"/>
              </c:ext>
            </c:extLst>
          </c:dPt>
          <c:cat>
            <c:strRef>
              <c:f>Blad1!$A$2:$A$9</c:f>
              <c:strCache>
                <c:ptCount val="8"/>
                <c:pt idx="0">
                  <c:v>fastsk, städ snö</c:v>
                </c:pt>
                <c:pt idx="1">
                  <c:v>taxeb</c:v>
                </c:pt>
                <c:pt idx="2">
                  <c:v>pers</c:v>
                </c:pt>
                <c:pt idx="3">
                  <c:v>finans</c:v>
                </c:pt>
                <c:pt idx="4">
                  <c:v>löp underhåll</c:v>
                </c:pt>
                <c:pt idx="5">
                  <c:v>förs Tv bredb</c:v>
                </c:pt>
                <c:pt idx="6">
                  <c:v>forv övrig drift</c:v>
                </c:pt>
                <c:pt idx="7">
                  <c:v>Skatt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1585</c:v>
                </c:pt>
                <c:pt idx="1">
                  <c:v>4600</c:v>
                </c:pt>
                <c:pt idx="2">
                  <c:v>395</c:v>
                </c:pt>
                <c:pt idx="3">
                  <c:v>1400</c:v>
                </c:pt>
                <c:pt idx="4">
                  <c:v>430</c:v>
                </c:pt>
                <c:pt idx="5">
                  <c:v>700</c:v>
                </c:pt>
                <c:pt idx="6">
                  <c:v>409</c:v>
                </c:pt>
                <c:pt idx="7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B2-4F74-96AD-C39EB82F7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955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3682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28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810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43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89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627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47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8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51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007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79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95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59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151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84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7705C-720E-4B21-9049-B8D217D8E4A0}" type="datetimeFigureOut">
              <a:rPr lang="sv-SE" smtClean="0"/>
              <a:t>2024-02-07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E1FF55-2627-470C-B948-7BD1D3AAFD9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240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4B37E0-1122-21FC-AF50-6C23310C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/>
              <a:t>Välkomna till kvällens information och frågestund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467F99-FCB8-8358-9571-83D39268F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Föreningens ekonomi</a:t>
            </a:r>
          </a:p>
          <a:p>
            <a:r>
              <a:rPr lang="sv-SE" sz="3600" dirty="0"/>
              <a:t>Stambytet</a:t>
            </a:r>
          </a:p>
          <a:p>
            <a:r>
              <a:rPr lang="sv-SE" sz="3600" dirty="0"/>
              <a:t>Garageöppning</a:t>
            </a:r>
          </a:p>
          <a:p>
            <a:r>
              <a:rPr lang="sv-SE" sz="3600" dirty="0"/>
              <a:t>Övrigt</a:t>
            </a:r>
          </a:p>
        </p:txBody>
      </p:sp>
    </p:spTree>
    <p:extLst>
      <p:ext uri="{BB962C8B-B14F-4D97-AF65-F5344CB8AC3E}">
        <p14:creationId xmlns:p14="http://schemas.microsoft.com/office/powerpoint/2010/main" val="12571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775DCEA-270A-9141-5441-76610773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9" y="612404"/>
            <a:ext cx="11833362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DA7A113-A356-FBE7-6C35-F94E462A1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9" y="-73479"/>
            <a:ext cx="11930743" cy="67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1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4BE0663-A1CD-EFC5-C6FC-A59D14A75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293914"/>
            <a:ext cx="11248572" cy="63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8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1A3BF7-50F2-1E87-3C30-B5DEF24B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Finansiering av stamrenoveringen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E2026F-E299-6DFC-1C08-7927FE59F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3200" dirty="0"/>
              <a:t>Investering på ca 100 mkr</a:t>
            </a:r>
          </a:p>
          <a:p>
            <a:pPr marL="0" indent="0">
              <a:buNone/>
            </a:pPr>
            <a:endParaRPr lang="sv-SE" sz="3200" dirty="0"/>
          </a:p>
          <a:p>
            <a:r>
              <a:rPr lang="sv-SE" sz="3200" dirty="0"/>
              <a:t>Finansiering  genom checkkredit, lån eller byggnadskreditiv</a:t>
            </a:r>
          </a:p>
          <a:p>
            <a:endParaRPr lang="sv-SE" sz="3200" dirty="0"/>
          </a:p>
          <a:p>
            <a:r>
              <a:rPr lang="sv-SE" sz="3200" dirty="0"/>
              <a:t>Varför valde styrelsen HSB att handla upp lånen</a:t>
            </a:r>
          </a:p>
        </p:txBody>
      </p:sp>
    </p:spTree>
    <p:extLst>
      <p:ext uri="{BB962C8B-B14F-4D97-AF65-F5344CB8AC3E}">
        <p14:creationId xmlns:p14="http://schemas.microsoft.com/office/powerpoint/2010/main" val="388910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616CF7-49E5-FE6C-81CB-EEFB6313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Parametrar för upphandling av lån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364DEA-443D-D4F2-1701-DCB952E2C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504" y="1488613"/>
            <a:ext cx="9714895" cy="4607387"/>
          </a:xfrm>
        </p:spPr>
        <p:txBody>
          <a:bodyPr>
            <a:normAutofit/>
          </a:bodyPr>
          <a:lstStyle/>
          <a:p>
            <a:r>
              <a:rPr lang="sv-SE" sz="2800" dirty="0"/>
              <a:t>Ränta </a:t>
            </a:r>
          </a:p>
          <a:p>
            <a:pPr marL="0" indent="0">
              <a:buNone/>
            </a:pPr>
            <a:r>
              <a:rPr lang="sv-SE" dirty="0"/>
              <a:t>	Rörlig 90 d, fast 1, 2, 3, 4, 5, 6, 7, 8, 9, 10 år</a:t>
            </a:r>
          </a:p>
          <a:p>
            <a:r>
              <a:rPr lang="sv-SE" sz="2800" dirty="0"/>
              <a:t>Amortering</a:t>
            </a:r>
          </a:p>
          <a:p>
            <a:r>
              <a:rPr lang="sv-SE" sz="2800" dirty="0"/>
              <a:t>Antal lyft</a:t>
            </a:r>
          </a:p>
          <a:p>
            <a:endParaRPr lang="sv-SE" sz="2800" dirty="0"/>
          </a:p>
          <a:p>
            <a:r>
              <a:rPr lang="sv-SE" sz="2800" dirty="0"/>
              <a:t>Banker som deltog</a:t>
            </a:r>
          </a:p>
          <a:p>
            <a:pPr marL="0" indent="0">
              <a:buNone/>
            </a:pPr>
            <a:r>
              <a:rPr lang="sv-SE" sz="2800" dirty="0"/>
              <a:t>SEB, Swedbank, SBAB, Handelsbanken, Nordea</a:t>
            </a:r>
          </a:p>
          <a:p>
            <a:pPr marL="0" indent="0">
              <a:buNone/>
            </a:pPr>
            <a:r>
              <a:rPr lang="sv-SE" sz="2800" dirty="0"/>
              <a:t>Danske bank</a:t>
            </a:r>
          </a:p>
        </p:txBody>
      </p:sp>
    </p:spTree>
    <p:extLst>
      <p:ext uri="{BB962C8B-B14F-4D97-AF65-F5344CB8AC3E}">
        <p14:creationId xmlns:p14="http://schemas.microsoft.com/office/powerpoint/2010/main" val="201643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474F11-305B-04EB-C68A-A136538B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17585"/>
            <a:ext cx="8596668" cy="5523777"/>
          </a:xfrm>
        </p:spPr>
        <p:txBody>
          <a:bodyPr>
            <a:normAutofit/>
          </a:bodyPr>
          <a:lstStyle/>
          <a:p>
            <a:r>
              <a:rPr lang="sv-SE" sz="3600" dirty="0"/>
              <a:t>Swedbank</a:t>
            </a:r>
          </a:p>
          <a:p>
            <a:pPr marL="0" indent="0">
              <a:buNone/>
            </a:pPr>
            <a:r>
              <a:rPr lang="sv-SE" sz="3600" dirty="0"/>
              <a:t>- Första lyftet är gjort på 25 mkr</a:t>
            </a:r>
          </a:p>
          <a:p>
            <a:pPr marL="0" indent="0">
              <a:buNone/>
            </a:pPr>
            <a:r>
              <a:rPr lang="sv-SE" sz="3600" dirty="0"/>
              <a:t>- Bundet 3 år med ränta 3,31 %</a:t>
            </a:r>
          </a:p>
          <a:p>
            <a:pPr marL="0" indent="0">
              <a:buNone/>
            </a:pPr>
            <a:r>
              <a:rPr lang="sv-SE" sz="3600" dirty="0"/>
              <a:t>- Amorteras med 1%</a:t>
            </a:r>
          </a:p>
          <a:p>
            <a:pPr marL="0" indent="0">
              <a:buNone/>
            </a:pPr>
            <a:r>
              <a:rPr lang="sv-SE" sz="3600" dirty="0"/>
              <a:t>- 7 mkr på sparkonto hos HSB med ränta      	2,5 % och med fria uttag</a:t>
            </a:r>
          </a:p>
          <a:p>
            <a:pPr marL="0" indent="0">
              <a:buNone/>
            </a:pPr>
            <a:r>
              <a:rPr lang="sv-SE" sz="3600" dirty="0"/>
              <a:t>-16 mkr på sparkonto hos Handelsbanken  	bundet 3 månader med ränta 3,95 %</a:t>
            </a:r>
          </a:p>
          <a:p>
            <a:pPr marL="0" indent="0">
              <a:buNone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4605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57D4D5-0239-AD97-0D14-4D3CDF00B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612476"/>
            <a:ext cx="7766936" cy="940280"/>
          </a:xfrm>
        </p:spPr>
        <p:txBody>
          <a:bodyPr/>
          <a:lstStyle/>
          <a:p>
            <a:pPr algn="l"/>
            <a:r>
              <a:rPr lang="sv-SE" sz="3600" dirty="0"/>
              <a:t>Jämförelse budget 2023-2024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46AA3B-41F8-76D6-1059-B5C2C86EF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552756"/>
            <a:ext cx="7766936" cy="4456158"/>
          </a:xfrm>
        </p:spPr>
        <p:txBody>
          <a:bodyPr>
            <a:normAutofit fontScale="47500" lnSpcReduction="20000"/>
          </a:bodyPr>
          <a:lstStyle/>
          <a:p>
            <a:pPr algn="l"/>
            <a:endParaRPr lang="sv-SE" sz="8000" dirty="0"/>
          </a:p>
          <a:p>
            <a:pPr algn="l"/>
            <a:r>
              <a:rPr lang="sv-SE" sz="8000" dirty="0"/>
              <a:t>Avgifterna ökat med 30%  eller  ökning av intäkterna med 3 002 tkr</a:t>
            </a:r>
          </a:p>
          <a:p>
            <a:pPr algn="l"/>
            <a:endParaRPr lang="sv-SE" sz="8000" dirty="0"/>
          </a:p>
          <a:p>
            <a:pPr algn="l"/>
            <a:r>
              <a:rPr lang="sv-SE" sz="8000" dirty="0"/>
              <a:t>Totalt har kostnaderna räknats upp med  5,9 %  eller  453 tkr</a:t>
            </a:r>
          </a:p>
          <a:p>
            <a:pPr algn="l"/>
            <a:endParaRPr lang="sv-SE" sz="5100" dirty="0"/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777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D2F04FC4-D7D7-61C5-9C21-6AD9AFF95BFC}"/>
              </a:ext>
            </a:extLst>
          </p:cNvPr>
          <p:cNvSpPr txBox="1"/>
          <p:nvPr/>
        </p:nvSpPr>
        <p:spPr>
          <a:xfrm>
            <a:off x="798286" y="740229"/>
            <a:ext cx="90714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3600" dirty="0"/>
              <a:t>Värme  340 tkr,  VA o sophämtning 96 tkr, </a:t>
            </a:r>
          </a:p>
          <a:p>
            <a:pPr algn="l"/>
            <a:r>
              <a:rPr lang="sv-SE" sz="3600" dirty="0"/>
              <a:t>fastsköts/städ/snö 100 tkr</a:t>
            </a:r>
          </a:p>
          <a:p>
            <a:pPr algn="l"/>
            <a:endParaRPr lang="sv-SE" sz="3600" dirty="0"/>
          </a:p>
          <a:p>
            <a:pPr algn="l"/>
            <a:r>
              <a:rPr lang="sv-SE" sz="3600" dirty="0"/>
              <a:t>Räntekostnader  </a:t>
            </a:r>
            <a:r>
              <a:rPr lang="sv-SE" sz="3600" dirty="0">
                <a:solidFill>
                  <a:schemeClr val="accent4">
                    <a:lumMod val="75000"/>
                  </a:schemeClr>
                </a:solidFill>
              </a:rPr>
              <a:t>1 400 tkr</a:t>
            </a:r>
          </a:p>
          <a:p>
            <a:pPr algn="l"/>
            <a:endParaRPr lang="sv-SE" sz="3600" dirty="0"/>
          </a:p>
          <a:p>
            <a:pPr algn="l"/>
            <a:r>
              <a:rPr lang="sv-SE" sz="3600" dirty="0"/>
              <a:t>Amortering 375 tkr</a:t>
            </a:r>
          </a:p>
          <a:p>
            <a:pPr algn="l"/>
            <a:endParaRPr lang="sv-SE" sz="3600" dirty="0"/>
          </a:p>
          <a:p>
            <a:pPr algn="l"/>
            <a:r>
              <a:rPr lang="sv-SE" sz="3600" dirty="0"/>
              <a:t>Pantbrev  (15 mkr) 300 tkr</a:t>
            </a:r>
          </a:p>
        </p:txBody>
      </p:sp>
    </p:spTree>
    <p:extLst>
      <p:ext uri="{BB962C8B-B14F-4D97-AF65-F5344CB8AC3E}">
        <p14:creationId xmlns:p14="http://schemas.microsoft.com/office/powerpoint/2010/main" val="187808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B2D307C-3EA5-2E09-5C2F-265A330C0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4724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44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B28413-6F8F-E8A7-3E51-3A7E257EB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48370F-6F3D-99DA-6080-4393DB09C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48" y="2369425"/>
            <a:ext cx="8596668" cy="3880773"/>
          </a:xfrm>
        </p:spPr>
        <p:txBody>
          <a:bodyPr>
            <a:normAutofit/>
          </a:bodyPr>
          <a:lstStyle/>
          <a:p>
            <a:r>
              <a:rPr lang="sv-SE" sz="3200" dirty="0"/>
              <a:t>Avskrivningarna ökar  men mindre än med K2</a:t>
            </a:r>
          </a:p>
          <a:p>
            <a:pPr marL="0" indent="0">
              <a:buNone/>
            </a:pPr>
            <a:endParaRPr lang="sv-SE" sz="3200" dirty="0"/>
          </a:p>
          <a:p>
            <a:r>
              <a:rPr lang="sv-SE" sz="3200" dirty="0"/>
              <a:t>Kapitaltillskott?</a:t>
            </a:r>
          </a:p>
          <a:p>
            <a:pPr marL="0" indent="0">
              <a:buNone/>
            </a:pPr>
            <a:r>
              <a:rPr lang="sv-SE" sz="3200" dirty="0"/>
              <a:t>   HSB och </a:t>
            </a:r>
            <a:r>
              <a:rPr lang="sv-SE" sz="3200" dirty="0" err="1"/>
              <a:t>Jurideko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81436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59332BD-BC08-D526-3EA8-4C7FE624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9" y="0"/>
            <a:ext cx="11933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56037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701</TotalTime>
  <Words>213</Words>
  <Application>Microsoft Office PowerPoint</Application>
  <PresentationFormat>Bredbild</PresentationFormat>
  <Paragraphs>45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Fasett</vt:lpstr>
      <vt:lpstr>Välkomna till kvällens information och frågestund </vt:lpstr>
      <vt:lpstr>Finansiering av stamrenoveringen </vt:lpstr>
      <vt:lpstr>Parametrar för upphandling av lån</vt:lpstr>
      <vt:lpstr>PowerPoint-presentation</vt:lpstr>
      <vt:lpstr>Jämförelse budget 2023-2024</vt:lpstr>
      <vt:lpstr>PowerPoint-presentation</vt:lpstr>
      <vt:lpstr>PowerPoint-presentation</vt:lpstr>
      <vt:lpstr>Övrigt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2023-2024</dc:title>
  <dc:creator>ac montalvo</dc:creator>
  <cp:lastModifiedBy>ac montalvo</cp:lastModifiedBy>
  <cp:revision>20</cp:revision>
  <dcterms:created xsi:type="dcterms:W3CDTF">2024-01-30T23:56:37Z</dcterms:created>
  <dcterms:modified xsi:type="dcterms:W3CDTF">2024-02-06T23:15:02Z</dcterms:modified>
</cp:coreProperties>
</file>